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66" r:id="rId4"/>
    <p:sldId id="267" r:id="rId5"/>
    <p:sldId id="281" r:id="rId6"/>
    <p:sldId id="269" r:id="rId7"/>
    <p:sldId id="262" r:id="rId8"/>
    <p:sldId id="272" r:id="rId9"/>
    <p:sldId id="271" r:id="rId10"/>
    <p:sldId id="278" r:id="rId11"/>
    <p:sldId id="273" r:id="rId12"/>
    <p:sldId id="282" r:id="rId13"/>
    <p:sldId id="283" r:id="rId14"/>
    <p:sldId id="28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4C89C-E4D3-4C24-A10D-41D0EE7EDC93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35AB3-E0C1-45E7-849A-191543832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41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9" name="Picture 55" descr="4thjulybouquetedge"/>
          <p:cNvPicPr>
            <a:picLocks noChangeAspect="1" noChangeArrowheads="1"/>
          </p:cNvPicPr>
          <p:nvPr userDrawn="1"/>
        </p:nvPicPr>
        <p:blipFill>
          <a:blip r:embed="rId13" cstate="print"/>
          <a:srcRect r="12648"/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</p:spPr>
      </p:pic>
      <p:pic>
        <p:nvPicPr>
          <p:cNvPr id="1080" name="Picture 56" descr="4thjulybouquetedge"/>
          <p:cNvPicPr>
            <a:picLocks noChangeAspect="1" noChangeArrowheads="1"/>
          </p:cNvPicPr>
          <p:nvPr userDrawn="1"/>
        </p:nvPicPr>
        <p:blipFill>
          <a:blip r:embed="rId13" cstate="print"/>
          <a:srcRect r="12648"/>
          <a:stretch>
            <a:fillRect/>
          </a:stretch>
        </p:blipFill>
        <p:spPr bwMode="auto">
          <a:xfrm>
            <a:off x="0" y="685800"/>
            <a:ext cx="9144000" cy="714375"/>
          </a:xfrm>
          <a:prstGeom prst="rect">
            <a:avLst/>
          </a:prstGeom>
          <a:noFill/>
        </p:spPr>
      </p:pic>
      <p:pic>
        <p:nvPicPr>
          <p:cNvPr id="1081" name="Picture 57" descr="4thjulybouquetedge"/>
          <p:cNvPicPr>
            <a:picLocks noChangeAspect="1" noChangeArrowheads="1"/>
          </p:cNvPicPr>
          <p:nvPr userDrawn="1"/>
        </p:nvPicPr>
        <p:blipFill>
          <a:blip r:embed="rId13" cstate="print"/>
          <a:srcRect r="12648"/>
          <a:stretch>
            <a:fillRect/>
          </a:stretch>
        </p:blipFill>
        <p:spPr bwMode="auto">
          <a:xfrm>
            <a:off x="0" y="1371600"/>
            <a:ext cx="9144000" cy="714375"/>
          </a:xfrm>
          <a:prstGeom prst="rect">
            <a:avLst/>
          </a:prstGeom>
          <a:noFill/>
        </p:spPr>
      </p:pic>
      <p:pic>
        <p:nvPicPr>
          <p:cNvPr id="1082" name="Picture 58" descr="4thjulybouquetedge"/>
          <p:cNvPicPr>
            <a:picLocks noChangeAspect="1" noChangeArrowheads="1"/>
          </p:cNvPicPr>
          <p:nvPr userDrawn="1"/>
        </p:nvPicPr>
        <p:blipFill>
          <a:blip r:embed="rId13" cstate="print"/>
          <a:srcRect r="12648"/>
          <a:stretch>
            <a:fillRect/>
          </a:stretch>
        </p:blipFill>
        <p:spPr bwMode="auto">
          <a:xfrm>
            <a:off x="0" y="2057400"/>
            <a:ext cx="9144000" cy="714375"/>
          </a:xfrm>
          <a:prstGeom prst="rect">
            <a:avLst/>
          </a:prstGeom>
          <a:noFill/>
        </p:spPr>
      </p:pic>
      <p:pic>
        <p:nvPicPr>
          <p:cNvPr id="1083" name="Picture 59" descr="4thjulybouquetedge"/>
          <p:cNvPicPr>
            <a:picLocks noChangeAspect="1" noChangeArrowheads="1"/>
          </p:cNvPicPr>
          <p:nvPr userDrawn="1"/>
        </p:nvPicPr>
        <p:blipFill>
          <a:blip r:embed="rId13" cstate="print"/>
          <a:srcRect r="12648"/>
          <a:stretch>
            <a:fillRect/>
          </a:stretch>
        </p:blipFill>
        <p:spPr bwMode="auto">
          <a:xfrm>
            <a:off x="0" y="2743200"/>
            <a:ext cx="9144000" cy="714375"/>
          </a:xfrm>
          <a:prstGeom prst="rect">
            <a:avLst/>
          </a:prstGeom>
          <a:noFill/>
        </p:spPr>
      </p:pic>
      <p:pic>
        <p:nvPicPr>
          <p:cNvPr id="1084" name="Picture 60" descr="4thjulybouquetedge"/>
          <p:cNvPicPr>
            <a:picLocks noChangeAspect="1" noChangeArrowheads="1"/>
          </p:cNvPicPr>
          <p:nvPr userDrawn="1"/>
        </p:nvPicPr>
        <p:blipFill>
          <a:blip r:embed="rId13" cstate="print"/>
          <a:srcRect r="12648"/>
          <a:stretch>
            <a:fillRect/>
          </a:stretch>
        </p:blipFill>
        <p:spPr bwMode="auto">
          <a:xfrm>
            <a:off x="0" y="3429000"/>
            <a:ext cx="9144000" cy="714375"/>
          </a:xfrm>
          <a:prstGeom prst="rect">
            <a:avLst/>
          </a:prstGeom>
          <a:noFill/>
        </p:spPr>
      </p:pic>
      <p:pic>
        <p:nvPicPr>
          <p:cNvPr id="1085" name="Picture 61" descr="4thjulybouquetedge"/>
          <p:cNvPicPr>
            <a:picLocks noChangeAspect="1" noChangeArrowheads="1"/>
          </p:cNvPicPr>
          <p:nvPr userDrawn="1"/>
        </p:nvPicPr>
        <p:blipFill>
          <a:blip r:embed="rId13" cstate="print"/>
          <a:srcRect r="12648"/>
          <a:stretch>
            <a:fillRect/>
          </a:stretch>
        </p:blipFill>
        <p:spPr bwMode="auto">
          <a:xfrm>
            <a:off x="0" y="4114800"/>
            <a:ext cx="9144000" cy="714375"/>
          </a:xfrm>
          <a:prstGeom prst="rect">
            <a:avLst/>
          </a:prstGeom>
          <a:noFill/>
        </p:spPr>
      </p:pic>
      <p:pic>
        <p:nvPicPr>
          <p:cNvPr id="1086" name="Picture 62" descr="4thjulybouquetedge"/>
          <p:cNvPicPr>
            <a:picLocks noChangeAspect="1" noChangeArrowheads="1"/>
          </p:cNvPicPr>
          <p:nvPr userDrawn="1"/>
        </p:nvPicPr>
        <p:blipFill>
          <a:blip r:embed="rId13" cstate="print"/>
          <a:srcRect r="12648"/>
          <a:stretch>
            <a:fillRect/>
          </a:stretch>
        </p:blipFill>
        <p:spPr bwMode="auto">
          <a:xfrm>
            <a:off x="0" y="4800600"/>
            <a:ext cx="9144000" cy="714375"/>
          </a:xfrm>
          <a:prstGeom prst="rect">
            <a:avLst/>
          </a:prstGeom>
          <a:noFill/>
        </p:spPr>
      </p:pic>
      <p:pic>
        <p:nvPicPr>
          <p:cNvPr id="1087" name="Picture 63" descr="4thjulybouquetedge"/>
          <p:cNvPicPr>
            <a:picLocks noChangeAspect="1" noChangeArrowheads="1"/>
          </p:cNvPicPr>
          <p:nvPr userDrawn="1"/>
        </p:nvPicPr>
        <p:blipFill>
          <a:blip r:embed="rId13" cstate="print"/>
          <a:srcRect r="12648"/>
          <a:stretch>
            <a:fillRect/>
          </a:stretch>
        </p:blipFill>
        <p:spPr bwMode="auto">
          <a:xfrm>
            <a:off x="0" y="5486400"/>
            <a:ext cx="9144000" cy="714375"/>
          </a:xfrm>
          <a:prstGeom prst="rect">
            <a:avLst/>
          </a:prstGeom>
          <a:noFill/>
        </p:spPr>
      </p:pic>
      <p:pic>
        <p:nvPicPr>
          <p:cNvPr id="1088" name="Picture 64" descr="4thjulybouquetedge"/>
          <p:cNvPicPr>
            <a:picLocks noChangeAspect="1" noChangeArrowheads="1"/>
          </p:cNvPicPr>
          <p:nvPr userDrawn="1"/>
        </p:nvPicPr>
        <p:blipFill>
          <a:blip r:embed="rId13" cstate="print"/>
          <a:srcRect r="12648" b="3999"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upload.wikimedia.org/wikipedia/commons/2/27/Abraham_Lincoln_by_Alexander_Helser,_1860-crop.jpg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c/ce/Storming_the_castle_(1860_election).jpg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pload.wikimedia.org/wikipedia/commons/b/b7/William_Henry_Seward_-_edited.jpg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upload.wikimedia.org/wikipedia/en/9/96/MDINST.jpg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2133600" y="457200"/>
            <a:ext cx="6172200" cy="3581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ln w="19050">
                  <a:solidFill>
                    <a:srgbClr val="E02B00"/>
                  </a:solidFill>
                  <a:round/>
                  <a:headEnd/>
                  <a:tailEnd/>
                </a:ln>
                <a:solidFill>
                  <a:srgbClr val="6868CE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PosterBodoni BT"/>
              </a:rPr>
              <a:t>The Election of 1860:</a:t>
            </a:r>
            <a:endParaRPr lang="en-US" sz="3600" kern="10" dirty="0">
              <a:ln w="19050">
                <a:solidFill>
                  <a:srgbClr val="E02B00"/>
                </a:solidFill>
                <a:round/>
                <a:headEnd/>
                <a:tailEnd/>
              </a:ln>
              <a:solidFill>
                <a:srgbClr val="6868CE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PosterBodoni BT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9050">
                  <a:solidFill>
                    <a:srgbClr val="E02B00"/>
                  </a:solidFill>
                  <a:round/>
                  <a:headEnd/>
                  <a:tailEnd/>
                </a:ln>
                <a:solidFill>
                  <a:srgbClr val="6868CE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PosterBodoni BT"/>
              </a:rPr>
              <a:t>The Election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9050">
                  <a:solidFill>
                    <a:srgbClr val="E02B00"/>
                  </a:solidFill>
                  <a:round/>
                  <a:headEnd/>
                  <a:tailEnd/>
                </a:ln>
                <a:solidFill>
                  <a:srgbClr val="6868CE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PosterBodoni BT"/>
              </a:rPr>
              <a:t>that </a:t>
            </a:r>
            <a:r>
              <a:rPr lang="en-US" sz="3600" kern="10" dirty="0" smtClean="0">
                <a:ln w="19050">
                  <a:solidFill>
                    <a:srgbClr val="E02B00"/>
                  </a:solidFill>
                  <a:round/>
                  <a:headEnd/>
                  <a:tailEnd/>
                </a:ln>
                <a:solidFill>
                  <a:srgbClr val="6868CE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PosterBodoni BT"/>
              </a:rPr>
              <a:t>Divided a Nation </a:t>
            </a:r>
            <a:endParaRPr lang="en-US" sz="3600" kern="10" dirty="0">
              <a:ln w="19050">
                <a:solidFill>
                  <a:srgbClr val="E02B00"/>
                </a:solidFill>
                <a:round/>
                <a:headEnd/>
                <a:tailEnd/>
              </a:ln>
              <a:solidFill>
                <a:srgbClr val="6868CE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PosterBodoni BT"/>
            </a:endParaRPr>
          </a:p>
        </p:txBody>
      </p:sp>
      <p:pic>
        <p:nvPicPr>
          <p:cNvPr id="22530" name="Picture 2" descr="http://www.britannica.com/blogs/wp-content/uploads/2010/05/1860-ele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114800"/>
            <a:ext cx="3679317" cy="25148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Rise of Abraham Lincoln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43400" y="1066800"/>
            <a:ext cx="4800600" cy="5029200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Illinois </a:t>
            </a:r>
          </a:p>
          <a:p>
            <a:pPr algn="ctr"/>
            <a:r>
              <a:rPr lang="en-US" sz="2400" dirty="0" smtClean="0"/>
              <a:t>No Republican has been elected President</a:t>
            </a:r>
          </a:p>
          <a:p>
            <a:pPr algn="ctr"/>
            <a:r>
              <a:rPr lang="en-US" sz="2400" dirty="0" smtClean="0">
                <a:solidFill>
                  <a:srgbClr val="0070C0"/>
                </a:solidFill>
              </a:rPr>
              <a:t>Not the Favorite to win the nomination</a:t>
            </a:r>
          </a:p>
          <a:p>
            <a:pPr algn="ctr"/>
            <a:r>
              <a:rPr lang="en-US" sz="2400" dirty="0" smtClean="0"/>
              <a:t>His unknown name helped him defeat Seward</a:t>
            </a:r>
          </a:p>
          <a:p>
            <a:pPr algn="ctr"/>
            <a:r>
              <a:rPr lang="en-US" sz="2400" dirty="0" smtClean="0"/>
              <a:t>Moderate in views</a:t>
            </a:r>
          </a:p>
          <a:p>
            <a:pPr algn="ctr"/>
            <a:r>
              <a:rPr lang="en-US" sz="2400" dirty="0" smtClean="0"/>
              <a:t>Pledged to halt the spread of slavery </a:t>
            </a:r>
          </a:p>
          <a:p>
            <a:pPr algn="ctr"/>
            <a:r>
              <a:rPr lang="en-US" sz="2400" dirty="0" smtClean="0"/>
              <a:t>Was not listed on the ballots in all the states (The South)</a:t>
            </a:r>
          </a:p>
          <a:p>
            <a:endParaRPr lang="en-US" dirty="0"/>
          </a:p>
        </p:txBody>
      </p:sp>
      <p:pic>
        <p:nvPicPr>
          <p:cNvPr id="9218" name="Picture 2" descr="File:Abraham Lincoln by Alexander Helser, 1860-crop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00200"/>
            <a:ext cx="3520948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2"/>
          <p:cNvSpPr>
            <a:spLocks noChangeArrowheads="1" noChangeShapeType="1" noTextEdit="1"/>
          </p:cNvSpPr>
          <p:nvPr/>
        </p:nvSpPr>
        <p:spPr bwMode="auto">
          <a:xfrm>
            <a:off x="3352800" y="1219200"/>
            <a:ext cx="34290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E02B00"/>
                  </a:solidFill>
                  <a:round/>
                  <a:headEnd/>
                  <a:tailEnd/>
                </a:ln>
                <a:solidFill>
                  <a:srgbClr val="9191DB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PosterBodoni BT"/>
              </a:rPr>
              <a:t>The</a:t>
            </a:r>
          </a:p>
          <a:p>
            <a:pPr algn="ctr"/>
            <a:r>
              <a:rPr lang="en-US" sz="3600" kern="10" dirty="0">
                <a:ln w="19050">
                  <a:solidFill>
                    <a:srgbClr val="E02B00"/>
                  </a:solidFill>
                  <a:round/>
                  <a:headEnd/>
                  <a:tailEnd/>
                </a:ln>
                <a:solidFill>
                  <a:srgbClr val="9191DB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PosterBodoni BT"/>
              </a:rPr>
              <a:t>Results</a:t>
            </a:r>
          </a:p>
        </p:txBody>
      </p:sp>
      <p:pic>
        <p:nvPicPr>
          <p:cNvPr id="39939" name="Picture 3" descr="TariffHeaderBrown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/>
          <a:stretch>
            <a:fillRect/>
          </a:stretch>
        </p:blipFill>
        <p:spPr bwMode="auto">
          <a:xfrm>
            <a:off x="3192965" y="4572000"/>
            <a:ext cx="3902927" cy="15240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2" name="Picture 2" descr="http://wordplayblog.com/wp-content/uploads/2008/09/red_white_blue_stars_vote_butt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914400"/>
            <a:ext cx="1905000" cy="1905000"/>
          </a:xfrm>
          <a:prstGeom prst="rect">
            <a:avLst/>
          </a:prstGeom>
          <a:noFill/>
        </p:spPr>
      </p:pic>
      <p:pic>
        <p:nvPicPr>
          <p:cNvPr id="39942" name="Picture 6" descr="http://www.fotosearch.com/bthumb/SUE/SUE104/BWBW10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533400"/>
            <a:ext cx="2286000" cy="2097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017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24400" y="8382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Source: </a:t>
            </a:r>
            <a:r>
              <a:rPr lang="en-US" dirty="0" err="1" smtClean="0">
                <a:solidFill>
                  <a:schemeClr val="bg1"/>
                </a:solidFill>
              </a:rPr>
              <a:t>Clairmont</a:t>
            </a:r>
            <a:r>
              <a:rPr lang="en-US" dirty="0" smtClean="0">
                <a:solidFill>
                  <a:schemeClr val="bg1"/>
                </a:solidFill>
              </a:rPr>
              <a:t> Press (West Virginia: 150 Years of Statehood)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933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8" y="0"/>
            <a:ext cx="91446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28347" y="26447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Source: </a:t>
            </a:r>
            <a:r>
              <a:rPr lang="en-US" dirty="0" err="1" smtClean="0">
                <a:solidFill>
                  <a:schemeClr val="bg1"/>
                </a:solidFill>
              </a:rPr>
              <a:t>Clairmont</a:t>
            </a:r>
            <a:r>
              <a:rPr lang="en-US" dirty="0" smtClean="0">
                <a:solidFill>
                  <a:schemeClr val="bg1"/>
                </a:solidFill>
              </a:rPr>
              <a:t> Press (West Virginia: 150 Years of Statehood)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282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32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James Buchanan Will Not Seek a 2</a:t>
            </a:r>
            <a:r>
              <a:rPr lang="en-US" sz="3200" b="1" cap="all" baseline="30000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nd</a:t>
            </a:r>
            <a:r>
              <a:rPr lang="en-US" sz="3200" b="1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</a:rPr>
              <a:t> Term so who will be The next President </a:t>
            </a:r>
            <a:endParaRPr lang="en-US" sz="3200" b="1" cap="all" dirty="0">
              <a:ln w="0"/>
              <a:solidFill>
                <a:schemeClr val="tx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482" name="Picture 2" descr="File:Storming the castle (1860 election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057400"/>
            <a:ext cx="6096000" cy="3901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2"/>
          <p:cNvSpPr>
            <a:spLocks noChangeArrowheads="1" noChangeShapeType="1" noTextEdit="1"/>
          </p:cNvSpPr>
          <p:nvPr/>
        </p:nvSpPr>
        <p:spPr bwMode="auto">
          <a:xfrm>
            <a:off x="2438400" y="1143000"/>
            <a:ext cx="4953000" cy="3048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E02B00"/>
                  </a:solidFill>
                  <a:round/>
                  <a:headEnd/>
                  <a:tailEnd/>
                </a:ln>
                <a:solidFill>
                  <a:srgbClr val="9191DB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PosterBodoni BT"/>
              </a:rPr>
              <a:t>The</a:t>
            </a:r>
          </a:p>
          <a:p>
            <a:pPr algn="ctr"/>
            <a:r>
              <a:rPr lang="en-US" sz="3600" kern="10">
                <a:ln w="19050">
                  <a:solidFill>
                    <a:srgbClr val="E02B00"/>
                  </a:solidFill>
                  <a:round/>
                  <a:headEnd/>
                  <a:tailEnd/>
                </a:ln>
                <a:solidFill>
                  <a:srgbClr val="9191DB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PosterBodoni BT"/>
              </a:rPr>
              <a:t>Candidates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4724400" y="609600"/>
            <a:ext cx="40386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E02B00"/>
                </a:solidFill>
                <a:latin typeface="Wrangler" pitchFamily="2" charset="0"/>
              </a:rPr>
              <a:t>The Republican Party </a:t>
            </a:r>
            <a:br>
              <a:rPr lang="en-US" sz="4400" b="1" dirty="0">
                <a:solidFill>
                  <a:srgbClr val="E02B00"/>
                </a:solidFill>
                <a:latin typeface="Wrangler" pitchFamily="2" charset="0"/>
              </a:rPr>
            </a:br>
            <a:r>
              <a:rPr lang="en-US" sz="4400" b="1" dirty="0">
                <a:solidFill>
                  <a:srgbClr val="E02B00"/>
                </a:solidFill>
                <a:latin typeface="Wrangler" pitchFamily="2" charset="0"/>
              </a:rPr>
              <a:t>&amp;</a:t>
            </a:r>
            <a:br>
              <a:rPr lang="en-US" sz="4400" b="1" dirty="0">
                <a:solidFill>
                  <a:srgbClr val="E02B00"/>
                </a:solidFill>
                <a:latin typeface="Wrangler" pitchFamily="2" charset="0"/>
              </a:rPr>
            </a:br>
            <a:r>
              <a:rPr lang="en-US" sz="4400" b="1" dirty="0" smtClean="0">
                <a:solidFill>
                  <a:srgbClr val="E02B00"/>
                </a:solidFill>
                <a:latin typeface="Wrangler" pitchFamily="2" charset="0"/>
              </a:rPr>
              <a:t>Abraham Lincoln </a:t>
            </a:r>
            <a:endParaRPr lang="en-US" sz="4400" b="1" dirty="0">
              <a:solidFill>
                <a:srgbClr val="E02B00"/>
              </a:solidFill>
              <a:latin typeface="Wrangler" pitchFamily="2" charset="0"/>
            </a:endParaRPr>
          </a:p>
        </p:txBody>
      </p:sp>
      <p:pic>
        <p:nvPicPr>
          <p:cNvPr id="16386" name="Picture 2" descr="http://www.classic-literature.co.uk/american-authors/19th-century/abraham-lincoln/abraham-lincol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533400"/>
            <a:ext cx="3359999" cy="4267200"/>
          </a:xfrm>
          <a:prstGeom prst="rect">
            <a:avLst/>
          </a:prstGeom>
          <a:noFill/>
        </p:spPr>
      </p:pic>
      <p:pic>
        <p:nvPicPr>
          <p:cNvPr id="16388" name="Picture 4" descr="http://bp0.blogger.com/_n0kOLTsDBsw/RzDBuzTvlwI/AAAAAAAAACA/6Kw83xgDejk/s320/political_poster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953000"/>
            <a:ext cx="2475606" cy="1647826"/>
          </a:xfrm>
          <a:prstGeom prst="rect">
            <a:avLst/>
          </a:prstGeom>
          <a:noFill/>
        </p:spPr>
      </p:pic>
      <p:pic>
        <p:nvPicPr>
          <p:cNvPr id="16390" name="Picture 6" descr="Republican Tick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743200"/>
            <a:ext cx="2204528" cy="3632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Republican Party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3808413" y="2362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343400" cy="5181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Republican Party eagerly awaited Presidential Election despite hostilities between the North and the South 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Lincoln’s Rival was Senator William Seward of New York and the favorite for the nomination</a:t>
            </a:r>
          </a:p>
        </p:txBody>
      </p:sp>
      <p:pic>
        <p:nvPicPr>
          <p:cNvPr id="35842" name="Picture 2" descr="File:William Henry Seward - edite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600200"/>
            <a:ext cx="2993220" cy="4029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1219200" y="304800"/>
            <a:ext cx="3810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b="1" dirty="0">
                <a:solidFill>
                  <a:srgbClr val="E02B00"/>
                </a:solidFill>
                <a:latin typeface="Wrangler" pitchFamily="2" charset="0"/>
              </a:rPr>
              <a:t>The </a:t>
            </a:r>
            <a:r>
              <a:rPr lang="en-US" sz="4200" b="1" dirty="0" smtClean="0">
                <a:solidFill>
                  <a:srgbClr val="E02B00"/>
                </a:solidFill>
                <a:latin typeface="Wrangler" pitchFamily="2" charset="0"/>
              </a:rPr>
              <a:t>Southern Democratic Party </a:t>
            </a:r>
          </a:p>
          <a:p>
            <a:pPr algn="ctr">
              <a:spcBef>
                <a:spcPct val="50000"/>
              </a:spcBef>
            </a:pPr>
            <a:r>
              <a:rPr lang="en-US" sz="4200" b="1" dirty="0" smtClean="0">
                <a:solidFill>
                  <a:srgbClr val="E02B00"/>
                </a:solidFill>
                <a:latin typeface="Wrangler" pitchFamily="2" charset="0"/>
              </a:rPr>
              <a:t>&amp;</a:t>
            </a:r>
          </a:p>
          <a:p>
            <a:pPr algn="ctr">
              <a:spcBef>
                <a:spcPct val="50000"/>
              </a:spcBef>
            </a:pPr>
            <a:r>
              <a:rPr lang="en-US" sz="4200" b="1" dirty="0" smtClean="0">
                <a:solidFill>
                  <a:srgbClr val="E02B00"/>
                </a:solidFill>
                <a:latin typeface="Wrangler" pitchFamily="2" charset="0"/>
              </a:rPr>
              <a:t>John Breckinridge </a:t>
            </a:r>
            <a:r>
              <a:rPr lang="en-US" sz="4200" b="1" dirty="0">
                <a:solidFill>
                  <a:srgbClr val="E02B00"/>
                </a:solidFill>
                <a:latin typeface="Wrangler" pitchFamily="2" charset="0"/>
              </a:rPr>
              <a:t/>
            </a:r>
            <a:br>
              <a:rPr lang="en-US" sz="4200" b="1" dirty="0">
                <a:solidFill>
                  <a:srgbClr val="E02B00"/>
                </a:solidFill>
                <a:latin typeface="Wrangler" pitchFamily="2" charset="0"/>
              </a:rPr>
            </a:br>
            <a:endParaRPr lang="en-US" sz="4200" b="1" dirty="0">
              <a:solidFill>
                <a:srgbClr val="E02B00"/>
              </a:solidFill>
              <a:latin typeface="Wrangler" pitchFamily="2" charset="0"/>
            </a:endParaRP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2895600" y="5257800"/>
            <a:ext cx="655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“ A Division in the Democratic Party” </a:t>
            </a:r>
            <a:endParaRPr lang="en-US" sz="2400" b="1" i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4338" name="Picture 2" descr="http://housedivided.dickinson.edu/sites/blogdivided/files/2010/07/HD_breckinridgeJ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28600"/>
            <a:ext cx="4038600" cy="4914901"/>
          </a:xfrm>
          <a:prstGeom prst="rect">
            <a:avLst/>
          </a:prstGeom>
          <a:noFill/>
        </p:spPr>
      </p:pic>
      <p:pic>
        <p:nvPicPr>
          <p:cNvPr id="14340" name="Picture 4" descr="http://api.ning.com/files/oLv7iqkOIeTH67E0pniC3IKwU*DRpyHvlVtOEq6nWOoBHz367L2pgW*oOGlDRFHj/1860BreckinridgeCampaignFlag.jpg?width=650&amp;height=4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318415" y="5082385"/>
            <a:ext cx="1891792" cy="1328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Democratic Party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3808413" y="2362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343400" cy="51816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C0"/>
                </a:solidFill>
              </a:rPr>
              <a:t>The party was divided on the candidate to nominate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The party splits and helps to give the victory to another party 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The South nominates Breckinridge and the North nominates Douglas</a:t>
            </a:r>
          </a:p>
          <a:p>
            <a:pPr algn="ctr"/>
            <a:endParaRPr lang="en-US" dirty="0" smtClean="0">
              <a:solidFill>
                <a:srgbClr val="0070C0"/>
              </a:solidFill>
            </a:endParaRPr>
          </a:p>
          <a:p>
            <a:pPr algn="ctr"/>
            <a:endParaRPr lang="en-US" dirty="0" smtClean="0">
              <a:solidFill>
                <a:srgbClr val="0070C0"/>
              </a:solidFill>
            </a:endParaRPr>
          </a:p>
        </p:txBody>
      </p:sp>
      <p:pic>
        <p:nvPicPr>
          <p:cNvPr id="13314" name="Picture 2" descr="File:MDINS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295400"/>
            <a:ext cx="3067939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1295400" y="0"/>
            <a:ext cx="7620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b="1" dirty="0">
                <a:solidFill>
                  <a:srgbClr val="E02B00"/>
                </a:solidFill>
                <a:latin typeface="Wrangler" pitchFamily="2" charset="0"/>
              </a:rPr>
              <a:t>The </a:t>
            </a:r>
            <a:r>
              <a:rPr lang="en-US" sz="4200" b="1" dirty="0" smtClean="0">
                <a:solidFill>
                  <a:srgbClr val="E02B00"/>
                </a:solidFill>
                <a:latin typeface="Wrangler" pitchFamily="2" charset="0"/>
              </a:rPr>
              <a:t>Northern Democratic Party:</a:t>
            </a:r>
            <a:r>
              <a:rPr lang="en-US" sz="4200" b="1" dirty="0">
                <a:solidFill>
                  <a:srgbClr val="E02B00"/>
                </a:solidFill>
                <a:latin typeface="Wrangler" pitchFamily="2" charset="0"/>
              </a:rPr>
              <a:t/>
            </a:r>
            <a:br>
              <a:rPr lang="en-US" sz="4200" b="1" dirty="0">
                <a:solidFill>
                  <a:srgbClr val="E02B00"/>
                </a:solidFill>
                <a:latin typeface="Wrangler" pitchFamily="2" charset="0"/>
              </a:rPr>
            </a:br>
            <a:r>
              <a:rPr lang="en-US" sz="4200" b="1" dirty="0" smtClean="0">
                <a:solidFill>
                  <a:srgbClr val="E02B00"/>
                </a:solidFill>
                <a:latin typeface="Wrangler" pitchFamily="2" charset="0"/>
              </a:rPr>
              <a:t>Senator Stephen Douglas</a:t>
            </a:r>
            <a:endParaRPr lang="en-US" sz="4200" b="1" dirty="0">
              <a:solidFill>
                <a:srgbClr val="E02B00"/>
              </a:solidFill>
              <a:latin typeface="Wrangler" pitchFamily="2" charset="0"/>
            </a:endParaRP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5715000" y="4572000"/>
            <a:ext cx="2971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Could he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win a divided  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Democratic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Party and Unite the Nation ???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42" name="Picture 2" descr="Democratic Tick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910683"/>
            <a:ext cx="1773998" cy="2455231"/>
          </a:xfrm>
          <a:prstGeom prst="rect">
            <a:avLst/>
          </a:prstGeom>
          <a:noFill/>
        </p:spPr>
      </p:pic>
      <p:pic>
        <p:nvPicPr>
          <p:cNvPr id="10244" name="Picture 4" descr="http://www.sonofthesouth.net/slavery/pictures/stephen-a-dougl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524000"/>
            <a:ext cx="3790950" cy="5067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4267200" y="0"/>
            <a:ext cx="48768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E02B00"/>
                </a:solidFill>
                <a:latin typeface="Wrangler" pitchFamily="2" charset="0"/>
              </a:rPr>
              <a:t>The </a:t>
            </a:r>
            <a:r>
              <a:rPr lang="en-US" sz="4400" b="1" dirty="0" smtClean="0">
                <a:solidFill>
                  <a:srgbClr val="E02B00"/>
                </a:solidFill>
                <a:latin typeface="Wrangler" pitchFamily="2" charset="0"/>
              </a:rPr>
              <a:t>Constitutional Union: </a:t>
            </a:r>
            <a:r>
              <a:rPr lang="en-US" sz="4400" b="1" dirty="0">
                <a:solidFill>
                  <a:srgbClr val="E02B00"/>
                </a:solidFill>
                <a:latin typeface="Wrangler" pitchFamily="2" charset="0"/>
              </a:rPr>
              <a:t/>
            </a:r>
            <a:br>
              <a:rPr lang="en-US" sz="4400" b="1" dirty="0">
                <a:solidFill>
                  <a:srgbClr val="E02B00"/>
                </a:solidFill>
                <a:latin typeface="Wrangler" pitchFamily="2" charset="0"/>
              </a:rPr>
            </a:br>
            <a:r>
              <a:rPr lang="en-US" sz="4400" b="1" dirty="0" smtClean="0">
                <a:solidFill>
                  <a:srgbClr val="E02B00"/>
                </a:solidFill>
                <a:latin typeface="Wrangler" pitchFamily="2" charset="0"/>
              </a:rPr>
              <a:t>John Bell</a:t>
            </a:r>
            <a:endParaRPr lang="en-US" sz="4400" b="1" dirty="0">
              <a:solidFill>
                <a:srgbClr val="E02B00"/>
              </a:solidFill>
              <a:latin typeface="Wrangler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579120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Receives a 592,906 votes in the election for president </a:t>
            </a:r>
            <a:endParaRPr lang="en-US" sz="2400" dirty="0"/>
          </a:p>
        </p:txBody>
      </p:sp>
      <p:pic>
        <p:nvPicPr>
          <p:cNvPr id="11266" name="Picture 2" descr="http://www.wvculture.org/history/statehood/images/belljoh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5900" y="1600200"/>
            <a:ext cx="2819400" cy="3773424"/>
          </a:xfrm>
          <a:prstGeom prst="rect">
            <a:avLst/>
          </a:prstGeom>
          <a:noFill/>
        </p:spPr>
      </p:pic>
      <p:pic>
        <p:nvPicPr>
          <p:cNvPr id="11268" name="Picture 4" descr="Constitutional Union Tick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295400"/>
            <a:ext cx="2508015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219</Words>
  <Application>Microsoft Office PowerPoint</Application>
  <PresentationFormat>On-screen Show (4:3)</PresentationFormat>
  <Paragraphs>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Comic Sans MS</vt:lpstr>
      <vt:lpstr>PosterBodoni BT</vt:lpstr>
      <vt:lpstr>Wrangler</vt:lpstr>
      <vt:lpstr>Default Design</vt:lpstr>
      <vt:lpstr>PowerPoint Presentation</vt:lpstr>
      <vt:lpstr>James Buchanan Will Not Seek a 2nd Term so who will be The next President </vt:lpstr>
      <vt:lpstr>PowerPoint Presentation</vt:lpstr>
      <vt:lpstr>PowerPoint Presentation</vt:lpstr>
      <vt:lpstr>The Republican Party</vt:lpstr>
      <vt:lpstr>PowerPoint Presentation</vt:lpstr>
      <vt:lpstr>The Democratic Party</vt:lpstr>
      <vt:lpstr>PowerPoint Presentation</vt:lpstr>
      <vt:lpstr>PowerPoint Presentation</vt:lpstr>
      <vt:lpstr>The Rise of Abraham Lincoln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tnester</dc:creator>
  <cp:lastModifiedBy>Nester,Tommy</cp:lastModifiedBy>
  <cp:revision>21</cp:revision>
  <dcterms:created xsi:type="dcterms:W3CDTF">2010-09-20T23:27:10Z</dcterms:created>
  <dcterms:modified xsi:type="dcterms:W3CDTF">2019-07-17T05:00:42Z</dcterms:modified>
</cp:coreProperties>
</file>